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7"/>
  </p:sldMasterIdLst>
  <p:notesMasterIdLst>
    <p:notesMasterId r:id="rId9"/>
  </p:notesMasterIdLst>
  <p:sldIdLst>
    <p:sldId id="261" r:id="rId8"/>
  </p:sldIdLst>
  <p:sldSz cx="10045700" cy="7561263"/>
  <p:notesSz cx="6797675" cy="9982200"/>
  <p:defaultTextStyle>
    <a:defPPr>
      <a:defRPr lang="en-US"/>
    </a:defPPr>
    <a:lvl1pPr marL="0" algn="l" defTabSz="1006023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3011" algn="l" defTabSz="1006023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06023" algn="l" defTabSz="1006023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09034" algn="l" defTabSz="1006023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12046" algn="l" defTabSz="1006023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15057" algn="l" defTabSz="1006023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18069" algn="l" defTabSz="1006023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21080" algn="l" defTabSz="1006023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24092" algn="l" defTabSz="1006023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02" userDrawn="1">
          <p15:clr>
            <a:srgbClr val="A4A3A4"/>
          </p15:clr>
        </p15:guide>
        <p15:guide id="2" pos="416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524" autoAdjust="0"/>
    <p:restoredTop sz="85798" autoAdjust="0"/>
  </p:normalViewPr>
  <p:slideViewPr>
    <p:cSldViewPr snapToGrid="0">
      <p:cViewPr varScale="1">
        <p:scale>
          <a:sx n="44" d="100"/>
          <a:sy n="44" d="100"/>
        </p:scale>
        <p:origin x="1200" y="67"/>
      </p:cViewPr>
      <p:guideLst>
        <p:guide orient="horz" pos="3402"/>
        <p:guide pos="416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viewProps" Target="viewProps.xml"/><Relationship Id="rId5" Type="http://schemas.openxmlformats.org/officeDocument/2006/relationships/customXml" Target="../customXml/item5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8B6D47-C049-B54B-9716-1FB359044056}" type="datetimeFigureOut">
              <a:rPr lang="sv-SE" smtClean="0"/>
              <a:t>2026-01-23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60463" y="1247775"/>
            <a:ext cx="4476750" cy="3368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450" y="4803775"/>
            <a:ext cx="5438775" cy="39306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82138"/>
            <a:ext cx="2946400" cy="500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9688" y="9482138"/>
            <a:ext cx="2946400" cy="500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16BF9A-8720-1D43-A74D-97A7D1A42F7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592482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16BF9A-8720-1D43-A74D-97A7D1A42F77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602797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3910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tshållare för bild 2"/>
          <p:cNvSpPr>
            <a:spLocks noGrp="1"/>
          </p:cNvSpPr>
          <p:nvPr>
            <p:ph type="pic" sz="quarter" idx="34"/>
          </p:nvPr>
        </p:nvSpPr>
        <p:spPr>
          <a:xfrm>
            <a:off x="0" y="0"/>
            <a:ext cx="10045700" cy="7561263"/>
          </a:xfrm>
          <a:solidFill>
            <a:schemeClr val="accent2">
              <a:lumMod val="20000"/>
              <a:lumOff val="80000"/>
            </a:schemeClr>
          </a:solidFill>
        </p:spPr>
        <p:txBody>
          <a:bodyPr tIns="36000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7179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02285" y="302801"/>
            <a:ext cx="9041130" cy="1260211"/>
          </a:xfrm>
          <a:prstGeom prst="rect">
            <a:avLst/>
          </a:prstGeom>
        </p:spPr>
        <p:txBody>
          <a:bodyPr vert="horz" lIns="100602" tIns="50301" rIns="100602" bIns="50301" rtlCol="0" anchor="ctr">
            <a:normAutofit/>
          </a:bodyPr>
          <a:lstStyle/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02285" y="1764295"/>
            <a:ext cx="9041130" cy="4990084"/>
          </a:xfrm>
          <a:prstGeom prst="rect">
            <a:avLst/>
          </a:prstGeom>
        </p:spPr>
        <p:txBody>
          <a:bodyPr vert="horz" lIns="100602" tIns="50301" rIns="100602" bIns="50301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0169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</p:sldLayoutIdLst>
  <p:txStyles>
    <p:titleStyle>
      <a:lvl1pPr algn="ctr" defTabSz="1006023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7259" indent="-377259" algn="l" defTabSz="1006023" rtl="0" eaLnBrk="1" latinLnBrk="0" hangingPunct="1">
        <a:spcBef>
          <a:spcPct val="20000"/>
        </a:spcBef>
        <a:buFont typeface="Arial" panose="020B0604020202020204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17394" indent="-314382" algn="l" defTabSz="1006023" rtl="0" eaLnBrk="1" latinLnBrk="0" hangingPunct="1">
        <a:spcBef>
          <a:spcPct val="20000"/>
        </a:spcBef>
        <a:buFont typeface="Arial" panose="020B0604020202020204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529" indent="-251506" algn="l" defTabSz="1006023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540" indent="-251506" algn="l" defTabSz="1006023" rtl="0" eaLnBrk="1" latinLnBrk="0" hangingPunct="1">
        <a:spcBef>
          <a:spcPct val="20000"/>
        </a:spcBef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63551" indent="-251506" algn="l" defTabSz="1006023" rtl="0" eaLnBrk="1" latinLnBrk="0" hangingPunct="1">
        <a:spcBef>
          <a:spcPct val="20000"/>
        </a:spcBef>
        <a:buFont typeface="Arial" panose="020B0604020202020204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66563" indent="-251506" algn="l" defTabSz="1006023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69574" indent="-251506" algn="l" defTabSz="1006023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72586" indent="-251506" algn="l" defTabSz="1006023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75597" indent="-251506" algn="l" defTabSz="1006023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602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3011" algn="l" defTabSz="100602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6023" algn="l" defTabSz="100602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09034" algn="l" defTabSz="100602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12046" algn="l" defTabSz="100602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5057" algn="l" defTabSz="100602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18069" algn="l" defTabSz="100602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21080" algn="l" defTabSz="100602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24092" algn="l" defTabSz="100602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4" name="Vinklad  70">
            <a:extLst>
              <a:ext uri="{FF2B5EF4-FFF2-40B4-BE49-F238E27FC236}">
                <a16:creationId xmlns:a16="http://schemas.microsoft.com/office/drawing/2014/main" id="{7621CF23-4C9C-4D08-B712-9648D2345003}"/>
              </a:ext>
            </a:extLst>
          </p:cNvPr>
          <p:cNvCxnSpPr/>
          <p:nvPr/>
        </p:nvCxnSpPr>
        <p:spPr>
          <a:xfrm flipH="1">
            <a:off x="5243081" y="3101532"/>
            <a:ext cx="238951" cy="0"/>
          </a:xfrm>
          <a:prstGeom prst="straightConnector1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Vinklad  70">
            <a:extLst>
              <a:ext uri="{FF2B5EF4-FFF2-40B4-BE49-F238E27FC236}">
                <a16:creationId xmlns:a16="http://schemas.microsoft.com/office/drawing/2014/main" id="{8F0D08F7-9617-4A9C-ADEE-31C44CA65377}"/>
              </a:ext>
            </a:extLst>
          </p:cNvPr>
          <p:cNvCxnSpPr/>
          <p:nvPr/>
        </p:nvCxnSpPr>
        <p:spPr>
          <a:xfrm flipH="1">
            <a:off x="5236429" y="3617056"/>
            <a:ext cx="238951" cy="0"/>
          </a:xfrm>
          <a:prstGeom prst="straightConnector1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Vinklad  70">
            <a:extLst>
              <a:ext uri="{FF2B5EF4-FFF2-40B4-BE49-F238E27FC236}">
                <a16:creationId xmlns:a16="http://schemas.microsoft.com/office/drawing/2014/main" id="{AEB497BF-B21C-4615-96B5-9A0C46ABD84E}"/>
              </a:ext>
            </a:extLst>
          </p:cNvPr>
          <p:cNvCxnSpPr/>
          <p:nvPr/>
        </p:nvCxnSpPr>
        <p:spPr>
          <a:xfrm flipH="1">
            <a:off x="5237147" y="4184597"/>
            <a:ext cx="238951" cy="0"/>
          </a:xfrm>
          <a:prstGeom prst="straightConnector1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Vinklad  70">
            <a:extLst>
              <a:ext uri="{FF2B5EF4-FFF2-40B4-BE49-F238E27FC236}">
                <a16:creationId xmlns:a16="http://schemas.microsoft.com/office/drawing/2014/main" id="{AE4CB773-AA78-417C-9412-2AAC6F9842FB}"/>
              </a:ext>
            </a:extLst>
          </p:cNvPr>
          <p:cNvCxnSpPr/>
          <p:nvPr/>
        </p:nvCxnSpPr>
        <p:spPr>
          <a:xfrm flipH="1">
            <a:off x="7521440" y="2536389"/>
            <a:ext cx="238951" cy="0"/>
          </a:xfrm>
          <a:prstGeom prst="straightConnector1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Vinklad  70">
            <a:extLst>
              <a:ext uri="{FF2B5EF4-FFF2-40B4-BE49-F238E27FC236}">
                <a16:creationId xmlns:a16="http://schemas.microsoft.com/office/drawing/2014/main" id="{8BE421FB-0138-4D1A-883A-BC288D03BEA7}"/>
              </a:ext>
            </a:extLst>
          </p:cNvPr>
          <p:cNvCxnSpPr/>
          <p:nvPr/>
        </p:nvCxnSpPr>
        <p:spPr>
          <a:xfrm flipH="1">
            <a:off x="7530028" y="3067153"/>
            <a:ext cx="238951" cy="0"/>
          </a:xfrm>
          <a:prstGeom prst="straightConnector1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Vinklad  70">
            <a:extLst>
              <a:ext uri="{FF2B5EF4-FFF2-40B4-BE49-F238E27FC236}">
                <a16:creationId xmlns:a16="http://schemas.microsoft.com/office/drawing/2014/main" id="{6F440F0D-BA5B-4D14-9459-E56E2688145F}"/>
              </a:ext>
            </a:extLst>
          </p:cNvPr>
          <p:cNvCxnSpPr/>
          <p:nvPr/>
        </p:nvCxnSpPr>
        <p:spPr>
          <a:xfrm flipH="1">
            <a:off x="7530746" y="3634694"/>
            <a:ext cx="238951" cy="0"/>
          </a:xfrm>
          <a:prstGeom prst="straightConnector1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Vinklad  70">
            <a:extLst>
              <a:ext uri="{FF2B5EF4-FFF2-40B4-BE49-F238E27FC236}">
                <a16:creationId xmlns:a16="http://schemas.microsoft.com/office/drawing/2014/main" id="{6FE16E38-DD94-4124-AFC4-FFE7F6340C25}"/>
              </a:ext>
            </a:extLst>
          </p:cNvPr>
          <p:cNvCxnSpPr/>
          <p:nvPr/>
        </p:nvCxnSpPr>
        <p:spPr>
          <a:xfrm flipH="1">
            <a:off x="7534755" y="4177371"/>
            <a:ext cx="238951" cy="0"/>
          </a:xfrm>
          <a:prstGeom prst="straightConnector1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Vinklad  70">
            <a:extLst>
              <a:ext uri="{FF2B5EF4-FFF2-40B4-BE49-F238E27FC236}">
                <a16:creationId xmlns:a16="http://schemas.microsoft.com/office/drawing/2014/main" id="{41A8A7F7-97A7-4C92-A591-9D6BB111D175}"/>
              </a:ext>
            </a:extLst>
          </p:cNvPr>
          <p:cNvCxnSpPr/>
          <p:nvPr/>
        </p:nvCxnSpPr>
        <p:spPr>
          <a:xfrm flipH="1">
            <a:off x="7513658" y="4730949"/>
            <a:ext cx="238951" cy="0"/>
          </a:xfrm>
          <a:prstGeom prst="straightConnector1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Vinklad  70">
            <a:extLst>
              <a:ext uri="{FF2B5EF4-FFF2-40B4-BE49-F238E27FC236}">
                <a16:creationId xmlns:a16="http://schemas.microsoft.com/office/drawing/2014/main" id="{341126C2-14EF-4AE3-B122-D0D498243418}"/>
              </a:ext>
            </a:extLst>
          </p:cNvPr>
          <p:cNvCxnSpPr/>
          <p:nvPr/>
        </p:nvCxnSpPr>
        <p:spPr>
          <a:xfrm flipH="1">
            <a:off x="7507006" y="5276953"/>
            <a:ext cx="238951" cy="0"/>
          </a:xfrm>
          <a:prstGeom prst="straightConnector1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Vinklad  70">
            <a:extLst>
              <a:ext uri="{FF2B5EF4-FFF2-40B4-BE49-F238E27FC236}">
                <a16:creationId xmlns:a16="http://schemas.microsoft.com/office/drawing/2014/main" id="{816884CF-666A-4B18-8E73-97A56E8942C8}"/>
              </a:ext>
            </a:extLst>
          </p:cNvPr>
          <p:cNvCxnSpPr/>
          <p:nvPr/>
        </p:nvCxnSpPr>
        <p:spPr>
          <a:xfrm flipH="1">
            <a:off x="7507724" y="5814014"/>
            <a:ext cx="238951" cy="0"/>
          </a:xfrm>
          <a:prstGeom prst="straightConnector1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Vinklad  70">
            <a:extLst>
              <a:ext uri="{FF2B5EF4-FFF2-40B4-BE49-F238E27FC236}">
                <a16:creationId xmlns:a16="http://schemas.microsoft.com/office/drawing/2014/main" id="{9C2B8F63-E09A-4642-B80F-066CDC7F4F1A}"/>
              </a:ext>
            </a:extLst>
          </p:cNvPr>
          <p:cNvCxnSpPr/>
          <p:nvPr/>
        </p:nvCxnSpPr>
        <p:spPr>
          <a:xfrm flipH="1">
            <a:off x="2949440" y="3100269"/>
            <a:ext cx="238951" cy="0"/>
          </a:xfrm>
          <a:prstGeom prst="straightConnector1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Vinklad  70">
            <a:extLst>
              <a:ext uri="{FF2B5EF4-FFF2-40B4-BE49-F238E27FC236}">
                <a16:creationId xmlns:a16="http://schemas.microsoft.com/office/drawing/2014/main" id="{6E8C7709-CF62-478D-863C-591647C7BAFB}"/>
              </a:ext>
            </a:extLst>
          </p:cNvPr>
          <p:cNvCxnSpPr/>
          <p:nvPr/>
        </p:nvCxnSpPr>
        <p:spPr>
          <a:xfrm flipH="1">
            <a:off x="2958028" y="3631033"/>
            <a:ext cx="238951" cy="0"/>
          </a:xfrm>
          <a:prstGeom prst="straightConnector1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Vinklad  70">
            <a:extLst>
              <a:ext uri="{FF2B5EF4-FFF2-40B4-BE49-F238E27FC236}">
                <a16:creationId xmlns:a16="http://schemas.microsoft.com/office/drawing/2014/main" id="{1F7E6C9B-FEE9-470E-8A9F-D02CC807CB28}"/>
              </a:ext>
            </a:extLst>
          </p:cNvPr>
          <p:cNvCxnSpPr/>
          <p:nvPr/>
        </p:nvCxnSpPr>
        <p:spPr>
          <a:xfrm flipH="1">
            <a:off x="2958746" y="4198574"/>
            <a:ext cx="238951" cy="0"/>
          </a:xfrm>
          <a:prstGeom prst="straightConnector1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Vinklad  70">
            <a:extLst>
              <a:ext uri="{FF2B5EF4-FFF2-40B4-BE49-F238E27FC236}">
                <a16:creationId xmlns:a16="http://schemas.microsoft.com/office/drawing/2014/main" id="{8354C179-8838-425B-A41F-9F862EF69D8E}"/>
              </a:ext>
            </a:extLst>
          </p:cNvPr>
          <p:cNvCxnSpPr/>
          <p:nvPr/>
        </p:nvCxnSpPr>
        <p:spPr>
          <a:xfrm flipH="1">
            <a:off x="2962755" y="4726011"/>
            <a:ext cx="238951" cy="0"/>
          </a:xfrm>
          <a:prstGeom prst="straightConnector1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Vinklad  70">
            <a:extLst>
              <a:ext uri="{FF2B5EF4-FFF2-40B4-BE49-F238E27FC236}">
                <a16:creationId xmlns:a16="http://schemas.microsoft.com/office/drawing/2014/main" id="{C80FAD8D-CFBC-448C-A444-DB9ACAFDBF09}"/>
              </a:ext>
            </a:extLst>
          </p:cNvPr>
          <p:cNvCxnSpPr/>
          <p:nvPr/>
        </p:nvCxnSpPr>
        <p:spPr>
          <a:xfrm flipH="1">
            <a:off x="2941658" y="5294829"/>
            <a:ext cx="238951" cy="0"/>
          </a:xfrm>
          <a:prstGeom prst="straightConnector1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Vinklad  70">
            <a:extLst>
              <a:ext uri="{FF2B5EF4-FFF2-40B4-BE49-F238E27FC236}">
                <a16:creationId xmlns:a16="http://schemas.microsoft.com/office/drawing/2014/main" id="{F52B5BA3-EEB2-4740-80A4-F8717A69C429}"/>
              </a:ext>
            </a:extLst>
          </p:cNvPr>
          <p:cNvCxnSpPr/>
          <p:nvPr/>
        </p:nvCxnSpPr>
        <p:spPr>
          <a:xfrm flipH="1">
            <a:off x="2935006" y="5825593"/>
            <a:ext cx="238951" cy="0"/>
          </a:xfrm>
          <a:prstGeom prst="straightConnector1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Vinklad  70">
            <a:extLst>
              <a:ext uri="{FF2B5EF4-FFF2-40B4-BE49-F238E27FC236}">
                <a16:creationId xmlns:a16="http://schemas.microsoft.com/office/drawing/2014/main" id="{90DA0500-8D38-406A-AB87-3F75DBC34340}"/>
              </a:ext>
            </a:extLst>
          </p:cNvPr>
          <p:cNvCxnSpPr/>
          <p:nvPr/>
        </p:nvCxnSpPr>
        <p:spPr>
          <a:xfrm flipH="1">
            <a:off x="2935724" y="6393134"/>
            <a:ext cx="238951" cy="0"/>
          </a:xfrm>
          <a:prstGeom prst="straightConnector1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Platshållare för text 11"/>
          <p:cNvSpPr txBox="1">
            <a:spLocks/>
          </p:cNvSpPr>
          <p:nvPr/>
        </p:nvSpPr>
        <p:spPr>
          <a:xfrm>
            <a:off x="3320468" y="1226501"/>
            <a:ext cx="1134864" cy="562347"/>
          </a:xfrm>
          <a:prstGeom prst="rect">
            <a:avLst/>
          </a:prstGeom>
          <a:solidFill>
            <a:schemeClr val="accent2"/>
          </a:solidFill>
        </p:spPr>
        <p:txBody>
          <a:bodyPr anchor="ctr"/>
          <a:lstStyle>
            <a:lvl1pPr marL="377259" indent="-377259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17394" indent="-314382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529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540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551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563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9574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2586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5597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1000" b="1">
                <a:solidFill>
                  <a:schemeClr val="bg1"/>
                </a:solidFill>
              </a:rPr>
              <a:t>GD</a:t>
            </a:r>
            <a:endParaRPr lang="en-GB" sz="1000" b="1" dirty="0">
              <a:solidFill>
                <a:schemeClr val="bg1"/>
              </a:solidFill>
            </a:endParaRPr>
          </a:p>
        </p:txBody>
      </p:sp>
      <p:sp>
        <p:nvSpPr>
          <p:cNvPr id="97" name="Platshållare för text 12"/>
          <p:cNvSpPr txBox="1">
            <a:spLocks/>
          </p:cNvSpPr>
          <p:nvPr/>
        </p:nvSpPr>
        <p:spPr>
          <a:xfrm>
            <a:off x="1273320" y="1300216"/>
            <a:ext cx="1788691" cy="428998"/>
          </a:xfrm>
          <a:prstGeom prst="rect">
            <a:avLst/>
          </a:prstGeom>
          <a:solidFill>
            <a:schemeClr val="accent2"/>
          </a:solidFill>
        </p:spPr>
        <p:txBody>
          <a:bodyPr anchor="ctr"/>
          <a:lstStyle>
            <a:lvl1pPr marL="377259" indent="-377259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17394" indent="-314382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529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540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551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563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9574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2586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5597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1000" b="1">
                <a:solidFill>
                  <a:schemeClr val="bg1"/>
                </a:solidFill>
              </a:rPr>
              <a:t>Insynsråd</a:t>
            </a:r>
            <a:endParaRPr lang="en-GB" sz="1000" b="1" dirty="0">
              <a:solidFill>
                <a:schemeClr val="bg1"/>
              </a:solidFill>
            </a:endParaRPr>
          </a:p>
        </p:txBody>
      </p:sp>
      <p:sp>
        <p:nvSpPr>
          <p:cNvPr id="98" name="Platshållare för text 13"/>
          <p:cNvSpPr txBox="1">
            <a:spLocks/>
          </p:cNvSpPr>
          <p:nvPr/>
        </p:nvSpPr>
        <p:spPr>
          <a:xfrm>
            <a:off x="7411168" y="1760095"/>
            <a:ext cx="2083967" cy="428998"/>
          </a:xfrm>
          <a:prstGeom prst="rect">
            <a:avLst/>
          </a:prstGeom>
          <a:solidFill>
            <a:schemeClr val="accent2"/>
          </a:solidFill>
        </p:spPr>
        <p:txBody>
          <a:bodyPr anchor="ctr"/>
          <a:lstStyle>
            <a:lvl1pPr marL="377259" indent="-377259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17394" indent="-314382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529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540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551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563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9574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2586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5597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1000" b="1">
                <a:solidFill>
                  <a:schemeClr val="bg1"/>
                </a:solidFill>
              </a:rPr>
              <a:t>Huvudkontoret</a:t>
            </a:r>
            <a:endParaRPr lang="en-GB" sz="1000" b="1" dirty="0">
              <a:solidFill>
                <a:schemeClr val="bg1"/>
              </a:solidFill>
            </a:endParaRPr>
          </a:p>
        </p:txBody>
      </p:sp>
      <p:sp>
        <p:nvSpPr>
          <p:cNvPr id="99" name="Platshållare för text 14"/>
          <p:cNvSpPr txBox="1">
            <a:spLocks/>
          </p:cNvSpPr>
          <p:nvPr/>
        </p:nvSpPr>
        <p:spPr>
          <a:xfrm>
            <a:off x="523800" y="2323796"/>
            <a:ext cx="2083967" cy="428998"/>
          </a:xfrm>
          <a:prstGeom prst="rect">
            <a:avLst/>
          </a:prstGeom>
          <a:solidFill>
            <a:schemeClr val="accent2"/>
          </a:solidFill>
        </p:spPr>
        <p:txBody>
          <a:bodyPr anchor="ctr"/>
          <a:lstStyle>
            <a:lvl1pPr marL="377259" indent="-377259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17394" indent="-314382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529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540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551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563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9574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2586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5597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sv-SE" sz="1000" b="1">
                <a:solidFill>
                  <a:schemeClr val="bg1"/>
                </a:solidFill>
              </a:rPr>
              <a:t>Avdelningen för</a:t>
            </a:r>
            <a:br>
              <a:rPr lang="sv-SE" sz="1000" b="1">
                <a:solidFill>
                  <a:schemeClr val="bg1"/>
                </a:solidFill>
              </a:rPr>
            </a:br>
            <a:r>
              <a:rPr lang="sv-SE" sz="1000" b="1">
                <a:solidFill>
                  <a:schemeClr val="bg1"/>
                </a:solidFill>
              </a:rPr>
              <a:t>rättsgenetik och rättskemi</a:t>
            </a:r>
            <a:endParaRPr lang="en-GB" sz="1000" b="1" dirty="0">
              <a:solidFill>
                <a:schemeClr val="bg1"/>
              </a:solidFill>
            </a:endParaRPr>
          </a:p>
        </p:txBody>
      </p:sp>
      <p:sp>
        <p:nvSpPr>
          <p:cNvPr id="100" name="Platshållare för text 15"/>
          <p:cNvSpPr txBox="1">
            <a:spLocks/>
          </p:cNvSpPr>
          <p:nvPr/>
        </p:nvSpPr>
        <p:spPr>
          <a:xfrm>
            <a:off x="2828056" y="2323796"/>
            <a:ext cx="2083967" cy="428998"/>
          </a:xfrm>
          <a:prstGeom prst="rect">
            <a:avLst/>
          </a:prstGeom>
          <a:solidFill>
            <a:schemeClr val="accent2"/>
          </a:solidFill>
        </p:spPr>
        <p:txBody>
          <a:bodyPr anchor="ctr"/>
          <a:lstStyle>
            <a:lvl1pPr marL="377259" indent="-377259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17394" indent="-314382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529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540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551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563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9574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2586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5597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1000" b="1">
                <a:solidFill>
                  <a:schemeClr val="bg1"/>
                </a:solidFill>
              </a:rPr>
              <a:t>Avdelningen för</a:t>
            </a:r>
            <a:br>
              <a:rPr lang="en-GB" sz="1000" b="1">
                <a:solidFill>
                  <a:schemeClr val="bg1"/>
                </a:solidFill>
              </a:rPr>
            </a:br>
            <a:r>
              <a:rPr lang="en-GB" sz="1000" b="1">
                <a:solidFill>
                  <a:schemeClr val="bg1"/>
                </a:solidFill>
              </a:rPr>
              <a:t>rättsmedicin</a:t>
            </a:r>
            <a:endParaRPr lang="en-GB" sz="1000" b="1" dirty="0">
              <a:solidFill>
                <a:schemeClr val="bg1"/>
              </a:solidFill>
            </a:endParaRPr>
          </a:p>
        </p:txBody>
      </p:sp>
      <p:sp>
        <p:nvSpPr>
          <p:cNvPr id="101" name="Platshållare för text 16"/>
          <p:cNvSpPr txBox="1">
            <a:spLocks/>
          </p:cNvSpPr>
          <p:nvPr/>
        </p:nvSpPr>
        <p:spPr>
          <a:xfrm>
            <a:off x="5122787" y="2323796"/>
            <a:ext cx="2083967" cy="428998"/>
          </a:xfrm>
          <a:prstGeom prst="rect">
            <a:avLst/>
          </a:prstGeom>
          <a:solidFill>
            <a:schemeClr val="accent2"/>
          </a:solidFill>
        </p:spPr>
        <p:txBody>
          <a:bodyPr anchor="ctr"/>
          <a:lstStyle>
            <a:lvl1pPr marL="377259" indent="-377259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17394" indent="-314382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529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540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551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563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9574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2586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5597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1000" b="1">
                <a:solidFill>
                  <a:schemeClr val="bg1"/>
                </a:solidFill>
              </a:rPr>
              <a:t>Avdelningen för</a:t>
            </a:r>
            <a:br>
              <a:rPr lang="en-GB" sz="1000" b="1">
                <a:solidFill>
                  <a:schemeClr val="bg1"/>
                </a:solidFill>
              </a:rPr>
            </a:br>
            <a:r>
              <a:rPr lang="en-GB" sz="1000" b="1">
                <a:solidFill>
                  <a:schemeClr val="bg1"/>
                </a:solidFill>
              </a:rPr>
              <a:t>rättspsykiatri</a:t>
            </a:r>
            <a:endParaRPr lang="en-GB" sz="1000" b="1" dirty="0">
              <a:solidFill>
                <a:schemeClr val="bg1"/>
              </a:solidFill>
            </a:endParaRPr>
          </a:p>
        </p:txBody>
      </p:sp>
      <p:cxnSp>
        <p:nvCxnSpPr>
          <p:cNvPr id="102" name="Rak 101"/>
          <p:cNvCxnSpPr/>
          <p:nvPr/>
        </p:nvCxnSpPr>
        <p:spPr>
          <a:xfrm flipH="1" flipV="1">
            <a:off x="3062011" y="1514715"/>
            <a:ext cx="446859" cy="1"/>
          </a:xfrm>
          <a:prstGeom prst="line">
            <a:avLst/>
          </a:prstGeom>
          <a:ln>
            <a:solidFill>
              <a:schemeClr val="accent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Rak 137"/>
          <p:cNvCxnSpPr/>
          <p:nvPr/>
        </p:nvCxnSpPr>
        <p:spPr>
          <a:xfrm>
            <a:off x="3887898" y="1974594"/>
            <a:ext cx="3531828" cy="0"/>
          </a:xfrm>
          <a:prstGeom prst="line">
            <a:avLst/>
          </a:prstGeom>
          <a:ln w="95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Rak 139"/>
          <p:cNvCxnSpPr/>
          <p:nvPr/>
        </p:nvCxnSpPr>
        <p:spPr>
          <a:xfrm flipH="1">
            <a:off x="3887681" y="1788848"/>
            <a:ext cx="543" cy="576015"/>
          </a:xfrm>
          <a:prstGeom prst="line">
            <a:avLst/>
          </a:prstGeom>
          <a:ln w="95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Vinklad  140"/>
          <p:cNvCxnSpPr/>
          <p:nvPr/>
        </p:nvCxnSpPr>
        <p:spPr>
          <a:xfrm rot="10800000" flipH="1" flipV="1">
            <a:off x="3883894" y="2139325"/>
            <a:ext cx="2551268" cy="249402"/>
          </a:xfrm>
          <a:prstGeom prst="bentConnector3">
            <a:avLst>
              <a:gd name="adj1" fmla="val 90943"/>
            </a:avLst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Vinklad  141"/>
          <p:cNvCxnSpPr/>
          <p:nvPr/>
        </p:nvCxnSpPr>
        <p:spPr>
          <a:xfrm rot="10800000" flipV="1">
            <a:off x="1330613" y="2139325"/>
            <a:ext cx="2551268" cy="249402"/>
          </a:xfrm>
          <a:prstGeom prst="bentConnector3">
            <a:avLst>
              <a:gd name="adj1" fmla="val 90943"/>
            </a:avLst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Platshållare för text 17"/>
          <p:cNvSpPr txBox="1">
            <a:spLocks/>
          </p:cNvSpPr>
          <p:nvPr/>
        </p:nvSpPr>
        <p:spPr>
          <a:xfrm>
            <a:off x="7687393" y="2322070"/>
            <a:ext cx="1798217" cy="428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accent2"/>
            </a:solidFill>
          </a:ln>
        </p:spPr>
        <p:txBody>
          <a:bodyPr lIns="72000" rIns="72000" anchor="ctr"/>
          <a:lstStyle>
            <a:lvl1pPr marL="377259" indent="-377259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17394" indent="-314382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529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540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551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563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9574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2586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5597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970" dirty="0" err="1"/>
              <a:t>Stabsenheten</a:t>
            </a:r>
            <a:endParaRPr lang="en-GB" sz="970" dirty="0"/>
          </a:p>
        </p:txBody>
      </p:sp>
      <p:sp>
        <p:nvSpPr>
          <p:cNvPr id="121" name="Platshållare för text 18"/>
          <p:cNvSpPr txBox="1">
            <a:spLocks/>
          </p:cNvSpPr>
          <p:nvPr/>
        </p:nvSpPr>
        <p:spPr>
          <a:xfrm>
            <a:off x="7687393" y="2869534"/>
            <a:ext cx="1798217" cy="428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accent2"/>
            </a:solidFill>
          </a:ln>
        </p:spPr>
        <p:txBody>
          <a:bodyPr lIns="72000" rIns="72000" anchor="ctr"/>
          <a:lstStyle>
            <a:lvl1pPr marL="377259" indent="-377259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17394" indent="-314382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529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540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551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563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9574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2586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5597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970" dirty="0" err="1"/>
              <a:t>Ekonomienheten</a:t>
            </a:r>
            <a:endParaRPr lang="en-GB" sz="970" dirty="0"/>
          </a:p>
        </p:txBody>
      </p:sp>
      <p:sp>
        <p:nvSpPr>
          <p:cNvPr id="122" name="Platshållare för text 19"/>
          <p:cNvSpPr txBox="1">
            <a:spLocks/>
          </p:cNvSpPr>
          <p:nvPr/>
        </p:nvSpPr>
        <p:spPr>
          <a:xfrm>
            <a:off x="7687393" y="3421214"/>
            <a:ext cx="1798217" cy="428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accent2"/>
            </a:solidFill>
          </a:ln>
        </p:spPr>
        <p:txBody>
          <a:bodyPr lIns="72000" rIns="72000" anchor="ctr"/>
          <a:lstStyle>
            <a:lvl1pPr marL="377259" indent="-377259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17394" indent="-314382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529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540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551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563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9574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2586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5597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970" dirty="0"/>
              <a:t>Hr-</a:t>
            </a:r>
            <a:r>
              <a:rPr lang="en-GB" sz="970" dirty="0" err="1"/>
              <a:t>enheten</a:t>
            </a:r>
            <a:endParaRPr lang="en-GB" sz="970" dirty="0"/>
          </a:p>
        </p:txBody>
      </p:sp>
      <p:sp>
        <p:nvSpPr>
          <p:cNvPr id="123" name="Platshållare för text 20"/>
          <p:cNvSpPr txBox="1">
            <a:spLocks/>
          </p:cNvSpPr>
          <p:nvPr/>
        </p:nvSpPr>
        <p:spPr>
          <a:xfrm>
            <a:off x="7687393" y="3968704"/>
            <a:ext cx="1798217" cy="428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accent2"/>
            </a:solidFill>
          </a:ln>
        </p:spPr>
        <p:txBody>
          <a:bodyPr lIns="72000" rIns="72000" anchor="ctr"/>
          <a:lstStyle>
            <a:lvl1pPr marL="377259" indent="-377259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17394" indent="-314382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529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540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551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563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9574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2586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5597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970" dirty="0"/>
              <a:t>It- </a:t>
            </a:r>
            <a:r>
              <a:rPr lang="en-GB" sz="970" dirty="0" err="1"/>
              <a:t>och</a:t>
            </a:r>
            <a:r>
              <a:rPr lang="en-GB" sz="970" dirty="0"/>
              <a:t> </a:t>
            </a:r>
            <a:r>
              <a:rPr lang="en-GB" sz="970" dirty="0" err="1"/>
              <a:t>digitaliserings</a:t>
            </a:r>
            <a:r>
              <a:rPr lang="en-GB" sz="970" dirty="0"/>
              <a:t>-</a:t>
            </a:r>
          </a:p>
          <a:p>
            <a:pPr marL="0" indent="0" algn="ctr">
              <a:buNone/>
            </a:pPr>
            <a:r>
              <a:rPr lang="en-GB" sz="970" dirty="0" err="1"/>
              <a:t>enheten</a:t>
            </a:r>
            <a:endParaRPr lang="en-GB" sz="970" dirty="0"/>
          </a:p>
        </p:txBody>
      </p:sp>
      <p:sp>
        <p:nvSpPr>
          <p:cNvPr id="124" name="Platshållare för text 21"/>
          <p:cNvSpPr txBox="1">
            <a:spLocks/>
          </p:cNvSpPr>
          <p:nvPr/>
        </p:nvSpPr>
        <p:spPr>
          <a:xfrm>
            <a:off x="7687393" y="4516193"/>
            <a:ext cx="1798217" cy="428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accent2"/>
            </a:solidFill>
          </a:ln>
        </p:spPr>
        <p:txBody>
          <a:bodyPr lIns="72000" rIns="72000" anchor="ctr"/>
          <a:lstStyle>
            <a:lvl1pPr marL="377259" indent="-377259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17394" indent="-314382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529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540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551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563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9574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2586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5597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970" dirty="0" err="1"/>
              <a:t>Kommunikationsenheten</a:t>
            </a:r>
            <a:endParaRPr lang="en-GB" sz="970" dirty="0"/>
          </a:p>
        </p:txBody>
      </p:sp>
      <p:sp>
        <p:nvSpPr>
          <p:cNvPr id="125" name="Platshållare för text 22"/>
          <p:cNvSpPr txBox="1">
            <a:spLocks/>
          </p:cNvSpPr>
          <p:nvPr/>
        </p:nvSpPr>
        <p:spPr>
          <a:xfrm>
            <a:off x="7687393" y="5073207"/>
            <a:ext cx="1798217" cy="428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accent2"/>
            </a:solidFill>
          </a:ln>
        </p:spPr>
        <p:txBody>
          <a:bodyPr lIns="72000" rIns="72000" anchor="ctr"/>
          <a:lstStyle>
            <a:lvl1pPr marL="377259" indent="-377259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17394" indent="-314382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529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540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551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563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9574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2586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5597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970" dirty="0" err="1"/>
              <a:t>Rättsenheten</a:t>
            </a:r>
            <a:endParaRPr lang="en-GB" sz="970" dirty="0"/>
          </a:p>
        </p:txBody>
      </p:sp>
      <p:sp>
        <p:nvSpPr>
          <p:cNvPr id="126" name="Platshållare för text 23"/>
          <p:cNvSpPr txBox="1">
            <a:spLocks/>
          </p:cNvSpPr>
          <p:nvPr/>
        </p:nvSpPr>
        <p:spPr>
          <a:xfrm>
            <a:off x="7687393" y="5605838"/>
            <a:ext cx="1798217" cy="428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accent2"/>
            </a:solidFill>
          </a:ln>
        </p:spPr>
        <p:txBody>
          <a:bodyPr lIns="72000" rIns="72000" anchor="ctr"/>
          <a:lstStyle>
            <a:lvl1pPr marL="377259" indent="-377259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17394" indent="-314382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529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540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551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563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9574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2586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5597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970" dirty="0" err="1"/>
              <a:t>Säkerhetsenheten</a:t>
            </a:r>
            <a:endParaRPr lang="en-GB" sz="970" dirty="0"/>
          </a:p>
        </p:txBody>
      </p:sp>
      <p:sp>
        <p:nvSpPr>
          <p:cNvPr id="127" name="Platshållare för text 27"/>
          <p:cNvSpPr txBox="1">
            <a:spLocks/>
          </p:cNvSpPr>
          <p:nvPr/>
        </p:nvSpPr>
        <p:spPr>
          <a:xfrm>
            <a:off x="3117091" y="2885771"/>
            <a:ext cx="1794932" cy="428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accent2"/>
            </a:solidFill>
          </a:ln>
        </p:spPr>
        <p:txBody>
          <a:bodyPr lIns="72000" rIns="72000" anchor="ctr"/>
          <a:lstStyle>
            <a:lvl1pPr marL="377259" indent="-377259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17394" indent="-314382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529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540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551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563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9574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2586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5597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970" dirty="0" err="1"/>
              <a:t>Rättsmedicinska</a:t>
            </a:r>
            <a:br>
              <a:rPr lang="en-GB" sz="970" dirty="0"/>
            </a:br>
            <a:r>
              <a:rPr lang="en-GB" sz="970" dirty="0" err="1"/>
              <a:t>enheten</a:t>
            </a:r>
            <a:r>
              <a:rPr lang="en-GB" sz="970" dirty="0"/>
              <a:t> </a:t>
            </a:r>
            <a:r>
              <a:rPr lang="en-GB" sz="970" dirty="0" err="1"/>
              <a:t>i</a:t>
            </a:r>
            <a:r>
              <a:rPr lang="en-GB" sz="970" dirty="0"/>
              <a:t> Göteborg</a:t>
            </a:r>
          </a:p>
        </p:txBody>
      </p:sp>
      <p:sp>
        <p:nvSpPr>
          <p:cNvPr id="128" name="Platshållare för text 28"/>
          <p:cNvSpPr txBox="1">
            <a:spLocks/>
          </p:cNvSpPr>
          <p:nvPr/>
        </p:nvSpPr>
        <p:spPr>
          <a:xfrm>
            <a:off x="3117091" y="3433235"/>
            <a:ext cx="1794932" cy="428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accent2"/>
            </a:solidFill>
          </a:ln>
        </p:spPr>
        <p:txBody>
          <a:bodyPr lIns="72000" rIns="72000" anchor="ctr"/>
          <a:lstStyle>
            <a:lvl1pPr marL="377259" indent="-377259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17394" indent="-314382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529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540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551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563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9574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2586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5597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970"/>
              <a:t>Rättsmedicinska</a:t>
            </a:r>
            <a:br>
              <a:rPr lang="en-GB" sz="970"/>
            </a:br>
            <a:r>
              <a:rPr lang="en-GB" sz="970"/>
              <a:t>enheten i Linköping</a:t>
            </a:r>
            <a:endParaRPr lang="en-GB" sz="970" dirty="0"/>
          </a:p>
        </p:txBody>
      </p:sp>
      <p:sp>
        <p:nvSpPr>
          <p:cNvPr id="129" name="Platshållare för text 29"/>
          <p:cNvSpPr txBox="1">
            <a:spLocks/>
          </p:cNvSpPr>
          <p:nvPr/>
        </p:nvSpPr>
        <p:spPr>
          <a:xfrm>
            <a:off x="3117091" y="3984916"/>
            <a:ext cx="1794932" cy="428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accent2"/>
            </a:solidFill>
          </a:ln>
        </p:spPr>
        <p:txBody>
          <a:bodyPr lIns="72000" rIns="72000" anchor="ctr"/>
          <a:lstStyle>
            <a:lvl1pPr marL="377259" indent="-377259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17394" indent="-314382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529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540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551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563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9574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2586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5597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970"/>
              <a:t>Rättsmedicinska</a:t>
            </a:r>
            <a:br>
              <a:rPr lang="en-GB" sz="970"/>
            </a:br>
            <a:r>
              <a:rPr lang="en-GB" sz="970"/>
              <a:t>enheten i Lund</a:t>
            </a:r>
            <a:endParaRPr lang="en-GB" sz="970" dirty="0"/>
          </a:p>
        </p:txBody>
      </p:sp>
      <p:sp>
        <p:nvSpPr>
          <p:cNvPr id="130" name="Platshållare för text 30"/>
          <p:cNvSpPr txBox="1">
            <a:spLocks/>
          </p:cNvSpPr>
          <p:nvPr/>
        </p:nvSpPr>
        <p:spPr>
          <a:xfrm>
            <a:off x="3117091" y="4532405"/>
            <a:ext cx="1794932" cy="428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accent2"/>
            </a:solidFill>
          </a:ln>
        </p:spPr>
        <p:txBody>
          <a:bodyPr lIns="72000" rIns="72000" anchor="ctr"/>
          <a:lstStyle>
            <a:lvl1pPr marL="377259" indent="-377259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17394" indent="-314382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529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540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551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563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9574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2586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5597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970"/>
              <a:t>Rättsmedicinska</a:t>
            </a:r>
            <a:br>
              <a:rPr lang="en-GB" sz="970"/>
            </a:br>
            <a:r>
              <a:rPr lang="en-GB" sz="970"/>
              <a:t>enheten i Stockholm</a:t>
            </a:r>
            <a:endParaRPr lang="en-GB" sz="970" dirty="0"/>
          </a:p>
        </p:txBody>
      </p:sp>
      <p:sp>
        <p:nvSpPr>
          <p:cNvPr id="131" name="Platshållare för text 31"/>
          <p:cNvSpPr txBox="1">
            <a:spLocks/>
          </p:cNvSpPr>
          <p:nvPr/>
        </p:nvSpPr>
        <p:spPr>
          <a:xfrm>
            <a:off x="3117091" y="5079894"/>
            <a:ext cx="1794932" cy="428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accent2"/>
            </a:solidFill>
          </a:ln>
        </p:spPr>
        <p:txBody>
          <a:bodyPr lIns="72000" rIns="72000" anchor="ctr"/>
          <a:lstStyle>
            <a:lvl1pPr marL="377259" indent="-377259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17394" indent="-314382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529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540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551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563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9574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2586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5597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970"/>
              <a:t>Rättsmedicinska</a:t>
            </a:r>
            <a:br>
              <a:rPr lang="en-GB" sz="970"/>
            </a:br>
            <a:r>
              <a:rPr lang="en-GB" sz="970"/>
              <a:t>enheten i Umeå</a:t>
            </a:r>
            <a:endParaRPr lang="en-GB" sz="970" dirty="0"/>
          </a:p>
        </p:txBody>
      </p:sp>
      <p:sp>
        <p:nvSpPr>
          <p:cNvPr id="132" name="Platshållare för text 32"/>
          <p:cNvSpPr txBox="1">
            <a:spLocks/>
          </p:cNvSpPr>
          <p:nvPr/>
        </p:nvSpPr>
        <p:spPr>
          <a:xfrm>
            <a:off x="3117091" y="5636908"/>
            <a:ext cx="1794932" cy="428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accent2"/>
            </a:solidFill>
          </a:ln>
        </p:spPr>
        <p:txBody>
          <a:bodyPr lIns="72000" rIns="72000" anchor="ctr"/>
          <a:lstStyle>
            <a:lvl1pPr marL="377259" indent="-377259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17394" indent="-314382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529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540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551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563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9574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2586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5597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970" dirty="0" err="1"/>
              <a:t>Rättsmedicinska</a:t>
            </a:r>
            <a:br>
              <a:rPr lang="en-GB" sz="970" dirty="0"/>
            </a:br>
            <a:r>
              <a:rPr lang="en-GB" sz="970" dirty="0" err="1"/>
              <a:t>enheten</a:t>
            </a:r>
            <a:r>
              <a:rPr lang="en-GB" sz="970" dirty="0"/>
              <a:t> </a:t>
            </a:r>
            <a:r>
              <a:rPr lang="en-GB" sz="970" dirty="0" err="1"/>
              <a:t>i</a:t>
            </a:r>
            <a:r>
              <a:rPr lang="en-GB" sz="970" dirty="0"/>
              <a:t> Uppsala</a:t>
            </a:r>
          </a:p>
        </p:txBody>
      </p:sp>
      <p:sp>
        <p:nvSpPr>
          <p:cNvPr id="136" name="Platshållare för text 33"/>
          <p:cNvSpPr txBox="1">
            <a:spLocks/>
          </p:cNvSpPr>
          <p:nvPr/>
        </p:nvSpPr>
        <p:spPr>
          <a:xfrm>
            <a:off x="5398787" y="2885771"/>
            <a:ext cx="1798217" cy="428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accent2"/>
            </a:solidFill>
          </a:ln>
        </p:spPr>
        <p:txBody>
          <a:bodyPr lIns="72000" rIns="72000" anchor="ctr"/>
          <a:lstStyle>
            <a:lvl1pPr marL="377259" indent="-377259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17394" indent="-314382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529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540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551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563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9574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2586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5597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970"/>
              <a:t>Rättspsykiatriska under-sökningsenheten i Göteborg</a:t>
            </a:r>
            <a:endParaRPr lang="en-GB" sz="970" dirty="0"/>
          </a:p>
        </p:txBody>
      </p:sp>
      <p:sp>
        <p:nvSpPr>
          <p:cNvPr id="137" name="Platshållare för text 34"/>
          <p:cNvSpPr txBox="1">
            <a:spLocks/>
          </p:cNvSpPr>
          <p:nvPr/>
        </p:nvSpPr>
        <p:spPr>
          <a:xfrm>
            <a:off x="5410819" y="3433235"/>
            <a:ext cx="1798217" cy="428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accent2"/>
            </a:solidFill>
          </a:ln>
        </p:spPr>
        <p:txBody>
          <a:bodyPr lIns="72000" rIns="72000" anchor="ctr"/>
          <a:lstStyle>
            <a:lvl1pPr marL="377259" indent="-377259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17394" indent="-314382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529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540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551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563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9574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2586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5597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970"/>
              <a:t>Rättspsykiatriska under-sökningsenheten i Stockholm</a:t>
            </a:r>
            <a:endParaRPr lang="en-GB" sz="970" dirty="0"/>
          </a:p>
        </p:txBody>
      </p:sp>
      <p:cxnSp>
        <p:nvCxnSpPr>
          <p:cNvPr id="79" name="Vinklad  70"/>
          <p:cNvCxnSpPr/>
          <p:nvPr/>
        </p:nvCxnSpPr>
        <p:spPr>
          <a:xfrm flipH="1">
            <a:off x="640601" y="3116772"/>
            <a:ext cx="238951" cy="0"/>
          </a:xfrm>
          <a:prstGeom prst="straightConnector1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Platshållare för text 24"/>
          <p:cNvSpPr txBox="1">
            <a:spLocks/>
          </p:cNvSpPr>
          <p:nvPr/>
        </p:nvSpPr>
        <p:spPr>
          <a:xfrm>
            <a:off x="802307" y="2885771"/>
            <a:ext cx="1798217" cy="428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accent2"/>
            </a:solidFill>
          </a:ln>
        </p:spPr>
        <p:txBody>
          <a:bodyPr lIns="72000" rIns="72000" anchor="ctr"/>
          <a:lstStyle>
            <a:lvl1pPr marL="377259" indent="-377259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17394" indent="-314382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529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540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551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563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9574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2586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5597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970" dirty="0" err="1"/>
              <a:t>Rättsgenetiska</a:t>
            </a:r>
            <a:br>
              <a:rPr lang="en-GB" sz="970" dirty="0"/>
            </a:br>
            <a:r>
              <a:rPr lang="en-GB" sz="970" dirty="0" err="1"/>
              <a:t>laboratorieenheten</a:t>
            </a:r>
            <a:endParaRPr lang="en-GB" sz="970" dirty="0"/>
          </a:p>
        </p:txBody>
      </p:sp>
      <p:cxnSp>
        <p:nvCxnSpPr>
          <p:cNvPr id="93" name="Vinklad  70"/>
          <p:cNvCxnSpPr/>
          <p:nvPr/>
        </p:nvCxnSpPr>
        <p:spPr>
          <a:xfrm flipH="1">
            <a:off x="633949" y="3632296"/>
            <a:ext cx="238951" cy="0"/>
          </a:xfrm>
          <a:prstGeom prst="straightConnector1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Vinklad  70"/>
          <p:cNvCxnSpPr/>
          <p:nvPr/>
        </p:nvCxnSpPr>
        <p:spPr>
          <a:xfrm flipH="1">
            <a:off x="634667" y="4199837"/>
            <a:ext cx="238951" cy="0"/>
          </a:xfrm>
          <a:prstGeom prst="straightConnector1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Vinklad  70"/>
          <p:cNvCxnSpPr/>
          <p:nvPr/>
        </p:nvCxnSpPr>
        <p:spPr>
          <a:xfrm flipH="1">
            <a:off x="638676" y="4727274"/>
            <a:ext cx="238951" cy="0"/>
          </a:xfrm>
          <a:prstGeom prst="straightConnector1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Platshållare för text 25"/>
          <p:cNvSpPr txBox="1">
            <a:spLocks/>
          </p:cNvSpPr>
          <p:nvPr/>
        </p:nvSpPr>
        <p:spPr>
          <a:xfrm>
            <a:off x="802307" y="3433235"/>
            <a:ext cx="1798217" cy="428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accent2"/>
            </a:solidFill>
          </a:ln>
        </p:spPr>
        <p:txBody>
          <a:bodyPr lIns="72000" rIns="72000" anchor="ctr"/>
          <a:lstStyle>
            <a:lvl1pPr marL="377259" indent="-377259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17394" indent="-314382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529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540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551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563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9574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2586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5597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970" dirty="0" err="1"/>
              <a:t>Rättskemiska</a:t>
            </a:r>
            <a:br>
              <a:rPr lang="en-GB" sz="970" dirty="0"/>
            </a:br>
            <a:r>
              <a:rPr lang="en-GB" sz="970" dirty="0" err="1"/>
              <a:t>laboratorieenheten</a:t>
            </a:r>
            <a:endParaRPr lang="en-GB" sz="970" dirty="0"/>
          </a:p>
        </p:txBody>
      </p:sp>
      <p:sp>
        <p:nvSpPr>
          <p:cNvPr id="135" name="Platshållare för text 26"/>
          <p:cNvSpPr txBox="1">
            <a:spLocks/>
          </p:cNvSpPr>
          <p:nvPr/>
        </p:nvSpPr>
        <p:spPr>
          <a:xfrm>
            <a:off x="802307" y="3984916"/>
            <a:ext cx="1798217" cy="428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accent2"/>
            </a:solidFill>
          </a:ln>
        </p:spPr>
        <p:txBody>
          <a:bodyPr lIns="72000" rIns="72000" anchor="ctr"/>
          <a:lstStyle>
            <a:lvl1pPr marL="377259" indent="-377259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17394" indent="-314382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529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540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551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563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9574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2586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5597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970" dirty="0" err="1"/>
              <a:t>Utredningsenheten</a:t>
            </a:r>
            <a:r>
              <a:rPr lang="en-GB" sz="970" dirty="0"/>
              <a:t> </a:t>
            </a:r>
            <a:r>
              <a:rPr lang="en-GB" sz="970" dirty="0" err="1"/>
              <a:t>i</a:t>
            </a:r>
            <a:r>
              <a:rPr lang="en-GB" sz="970" dirty="0"/>
              <a:t> Linköping</a:t>
            </a:r>
          </a:p>
        </p:txBody>
      </p:sp>
      <p:sp>
        <p:nvSpPr>
          <p:cNvPr id="53" name="Platshållare för text 26"/>
          <p:cNvSpPr txBox="1">
            <a:spLocks/>
          </p:cNvSpPr>
          <p:nvPr/>
        </p:nvSpPr>
        <p:spPr>
          <a:xfrm>
            <a:off x="809550" y="4532405"/>
            <a:ext cx="1798217" cy="428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accent2"/>
            </a:solidFill>
          </a:ln>
        </p:spPr>
        <p:txBody>
          <a:bodyPr lIns="72000" rIns="72000" anchor="ctr"/>
          <a:lstStyle>
            <a:lvl1pPr marL="377259" indent="-377259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17394" indent="-314382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529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540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551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563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9574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2586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5597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970" dirty="0" err="1"/>
              <a:t>Enheten</a:t>
            </a:r>
            <a:r>
              <a:rPr lang="en-GB" sz="970" dirty="0"/>
              <a:t> </a:t>
            </a:r>
            <a:r>
              <a:rPr lang="en-GB" sz="970" dirty="0" err="1"/>
              <a:t>för</a:t>
            </a:r>
            <a:r>
              <a:rPr lang="en-GB" sz="970" dirty="0"/>
              <a:t> </a:t>
            </a:r>
            <a:r>
              <a:rPr lang="en-GB" sz="970" dirty="0" err="1"/>
              <a:t>verksamhetsstöd</a:t>
            </a:r>
            <a:r>
              <a:rPr lang="en-GB" sz="970" dirty="0"/>
              <a:t> </a:t>
            </a:r>
            <a:r>
              <a:rPr lang="en-GB" sz="970" dirty="0" err="1"/>
              <a:t>i</a:t>
            </a:r>
            <a:r>
              <a:rPr lang="en-GB" sz="970" dirty="0"/>
              <a:t> Linköping</a:t>
            </a:r>
          </a:p>
        </p:txBody>
      </p:sp>
      <p:sp>
        <p:nvSpPr>
          <p:cNvPr id="56" name="Platshållare för text 32">
            <a:extLst>
              <a:ext uri="{FF2B5EF4-FFF2-40B4-BE49-F238E27FC236}">
                <a16:creationId xmlns:a16="http://schemas.microsoft.com/office/drawing/2014/main" id="{9DEEF912-FBE2-42A1-83A4-A4E16C998F58}"/>
              </a:ext>
            </a:extLst>
          </p:cNvPr>
          <p:cNvSpPr txBox="1">
            <a:spLocks/>
          </p:cNvSpPr>
          <p:nvPr/>
        </p:nvSpPr>
        <p:spPr>
          <a:xfrm>
            <a:off x="3114636" y="6194888"/>
            <a:ext cx="1794932" cy="428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accent2"/>
            </a:solidFill>
          </a:ln>
        </p:spPr>
        <p:txBody>
          <a:bodyPr lIns="72000" rIns="72000" anchor="ctr"/>
          <a:lstStyle>
            <a:lvl1pPr marL="377259" indent="-377259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17394" indent="-314382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529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540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551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563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9574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2586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5597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970" dirty="0" err="1"/>
              <a:t>Nationella</a:t>
            </a:r>
            <a:r>
              <a:rPr lang="en-GB" sz="970" dirty="0"/>
              <a:t> </a:t>
            </a:r>
            <a:r>
              <a:rPr lang="en-GB" sz="970" dirty="0" err="1"/>
              <a:t>enheten</a:t>
            </a:r>
            <a:r>
              <a:rPr lang="en-GB" sz="970" dirty="0"/>
              <a:t> för </a:t>
            </a:r>
            <a:r>
              <a:rPr lang="en-GB" sz="970" dirty="0" err="1"/>
              <a:t>rättsmedicin</a:t>
            </a:r>
            <a:endParaRPr lang="en-GB" sz="970" dirty="0"/>
          </a:p>
        </p:txBody>
      </p:sp>
      <p:sp>
        <p:nvSpPr>
          <p:cNvPr id="50" name="Platshållare för text 26">
            <a:extLst>
              <a:ext uri="{FF2B5EF4-FFF2-40B4-BE49-F238E27FC236}">
                <a16:creationId xmlns:a16="http://schemas.microsoft.com/office/drawing/2014/main" id="{A7EAACE1-CAA1-4146-AB68-25C04BFE3814}"/>
              </a:ext>
            </a:extLst>
          </p:cNvPr>
          <p:cNvSpPr txBox="1">
            <a:spLocks/>
          </p:cNvSpPr>
          <p:nvPr/>
        </p:nvSpPr>
        <p:spPr>
          <a:xfrm>
            <a:off x="5408537" y="3984916"/>
            <a:ext cx="1798217" cy="428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accent2"/>
            </a:solidFill>
          </a:ln>
        </p:spPr>
        <p:txBody>
          <a:bodyPr lIns="72000" rIns="72000" anchor="ctr"/>
          <a:lstStyle>
            <a:lvl1pPr marL="377259" indent="-377259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17394" indent="-314382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529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540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551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563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9574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2586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5597" indent="-251506" algn="l" defTabSz="10060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970" dirty="0"/>
              <a:t>Samordningsenheten </a:t>
            </a:r>
            <a:r>
              <a:rPr lang="en-GB" sz="970" dirty="0" err="1"/>
              <a:t>för</a:t>
            </a:r>
            <a:br>
              <a:rPr lang="en-GB" sz="970" dirty="0"/>
            </a:br>
            <a:r>
              <a:rPr lang="en-GB" sz="970" dirty="0" err="1"/>
              <a:t>rättspsykiatri</a:t>
            </a:r>
            <a:endParaRPr lang="en-GB" sz="970" dirty="0"/>
          </a:p>
        </p:txBody>
      </p:sp>
      <p:cxnSp>
        <p:nvCxnSpPr>
          <p:cNvPr id="111" name="Rak 139">
            <a:extLst>
              <a:ext uri="{FF2B5EF4-FFF2-40B4-BE49-F238E27FC236}">
                <a16:creationId xmlns:a16="http://schemas.microsoft.com/office/drawing/2014/main" id="{444622DB-DF43-45AD-8FC4-3460AFDC7CC7}"/>
              </a:ext>
            </a:extLst>
          </p:cNvPr>
          <p:cNvCxnSpPr>
            <a:cxnSpLocks/>
          </p:cNvCxnSpPr>
          <p:nvPr/>
        </p:nvCxnSpPr>
        <p:spPr>
          <a:xfrm>
            <a:off x="2942801" y="2681744"/>
            <a:ext cx="1" cy="3706479"/>
          </a:xfrm>
          <a:prstGeom prst="line">
            <a:avLst/>
          </a:prstGeom>
          <a:ln w="95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Rak 139">
            <a:extLst>
              <a:ext uri="{FF2B5EF4-FFF2-40B4-BE49-F238E27FC236}">
                <a16:creationId xmlns:a16="http://schemas.microsoft.com/office/drawing/2014/main" id="{A718D7C4-C547-46A0-B076-889416F13112}"/>
              </a:ext>
            </a:extLst>
          </p:cNvPr>
          <p:cNvCxnSpPr>
            <a:cxnSpLocks/>
          </p:cNvCxnSpPr>
          <p:nvPr/>
        </p:nvCxnSpPr>
        <p:spPr>
          <a:xfrm>
            <a:off x="626321" y="2712224"/>
            <a:ext cx="0" cy="2019439"/>
          </a:xfrm>
          <a:prstGeom prst="line">
            <a:avLst/>
          </a:prstGeom>
          <a:ln w="95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Rak 139">
            <a:extLst>
              <a:ext uri="{FF2B5EF4-FFF2-40B4-BE49-F238E27FC236}">
                <a16:creationId xmlns:a16="http://schemas.microsoft.com/office/drawing/2014/main" id="{58C55A3B-A27B-4928-9BF0-25031E8BFE9A}"/>
              </a:ext>
            </a:extLst>
          </p:cNvPr>
          <p:cNvCxnSpPr>
            <a:cxnSpLocks/>
          </p:cNvCxnSpPr>
          <p:nvPr/>
        </p:nvCxnSpPr>
        <p:spPr>
          <a:xfrm>
            <a:off x="7514801" y="2102624"/>
            <a:ext cx="1" cy="3706479"/>
          </a:xfrm>
          <a:prstGeom prst="line">
            <a:avLst/>
          </a:prstGeom>
          <a:ln w="95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Rak 139">
            <a:extLst>
              <a:ext uri="{FF2B5EF4-FFF2-40B4-BE49-F238E27FC236}">
                <a16:creationId xmlns:a16="http://schemas.microsoft.com/office/drawing/2014/main" id="{800909C3-F393-4E18-8F47-A0F2215CF1D7}"/>
              </a:ext>
            </a:extLst>
          </p:cNvPr>
          <p:cNvCxnSpPr>
            <a:cxnSpLocks/>
          </p:cNvCxnSpPr>
          <p:nvPr/>
        </p:nvCxnSpPr>
        <p:spPr>
          <a:xfrm>
            <a:off x="5228801" y="2544584"/>
            <a:ext cx="0" cy="1648027"/>
          </a:xfrm>
          <a:prstGeom prst="line">
            <a:avLst/>
          </a:prstGeom>
          <a:ln w="95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9126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RMW Orgschema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C77932"/>
      </a:accent1>
      <a:accent2>
        <a:srgbClr val="004C97"/>
      </a:accent2>
      <a:accent3>
        <a:srgbClr val="6D608B"/>
      </a:accent3>
      <a:accent4>
        <a:srgbClr val="A2AD3A"/>
      </a:accent4>
      <a:accent5>
        <a:srgbClr val="4F8D95"/>
      </a:accent5>
      <a:accent6>
        <a:srgbClr val="009FE3"/>
      </a:accent6>
      <a:hlink>
        <a:srgbClr val="004C97"/>
      </a:hlink>
      <a:folHlink>
        <a:srgbClr val="C77932"/>
      </a:folHlink>
    </a:clrScheme>
    <a:fontScheme name="Xyle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sz="1000" b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635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6350">
          <a:solidFill>
            <a:schemeClr val="accent1"/>
          </a:solidFill>
        </a:ln>
      </a:spPr>
      <a:bodyPr wrap="square" rtlCol="0" anchor="ctr" anchorCtr="0">
        <a:noAutofit/>
      </a:bodyPr>
      <a:lstStyle>
        <a:defPPr algn="ctr">
          <a:defRPr sz="97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customXsn xmlns="http://schemas.microsoft.com/office/2006/metadata/customXsn">
  <xsnLocation/>
  <cached>True</cached>
  <openByDefault>True</openByDefault>
  <xsnScope/>
</customXsn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PM" ma:contentTypeID="0x0101001B85D3E02E2A914094C41D5CB2F57A6B00AFD987B1E483EB4EBB74318630142A5B" ma:contentTypeVersion="40" ma:contentTypeDescription="" ma:contentTypeScope="" ma:versionID="041081c007cc39e26b686b639a1cd0c4">
  <xsd:schema xmlns:xsd="http://www.w3.org/2001/XMLSchema" xmlns:xs="http://www.w3.org/2001/XMLSchema" xmlns:p="http://schemas.microsoft.com/office/2006/metadata/properties" xmlns:ns1="http://schemas.microsoft.com/sharepoint/v3" xmlns:ns2="7e9eccaa-f57b-421c-ad7d-11904cc74480" xmlns:ns3="6661cdea-d55b-44e5-9dbe-e78b5bdf82d4" targetNamespace="http://schemas.microsoft.com/office/2006/metadata/properties" ma:root="true" ma:fieldsID="186e843bf1a8ad034502ab876e52d6fd" ns1:_="" ns2:_="" ns3:_="">
    <xsd:import namespace="http://schemas.microsoft.com/sharepoint/v3"/>
    <xsd:import namespace="7e9eccaa-f57b-421c-ad7d-11904cc74480"/>
    <xsd:import namespace="6661cdea-d55b-44e5-9dbe-e78b5bdf82d4"/>
    <xsd:element name="properties">
      <xsd:complexType>
        <xsd:sequence>
          <xsd:element name="documentManagement">
            <xsd:complexType>
              <xsd:all>
                <xsd:element ref="ns2:rmvEnhet"/>
                <xsd:element ref="ns2:rmvDokumentagare"/>
                <xsd:element ref="ns2:rmvDiarienummer" minOccurs="0"/>
                <xsd:element ref="ns2:rmvCreatedDate" minOccurs="0"/>
                <xsd:element ref="ns2:_dlc_DocIdUrl" minOccurs="0"/>
                <xsd:element ref="ns2:_dlc_DocIdPersistId" minOccurs="0"/>
                <xsd:element ref="ns2:SharedWithUsers" minOccurs="0"/>
                <xsd:element ref="ns2:TaxCatchAll" minOccurs="0"/>
                <xsd:element ref="ns2:TaxCatchAllLabel" minOccurs="0"/>
                <xsd:element ref="ns2:h394a27db3414a539c1f78a0c80531bb" minOccurs="0"/>
                <xsd:element ref="ns1:_dlc_Exempt" minOccurs="0"/>
                <xsd:element ref="ns3:DLCPolicyLabelValue" minOccurs="0"/>
                <xsd:element ref="ns3:DLCPolicyLabelClientValue" minOccurs="0"/>
                <xsd:element ref="ns3:DLCPolicyLabelLock" minOccurs="0"/>
                <xsd:element ref="ns3:CreatedDate" minOccurs="0"/>
                <xsd:element ref="ns2:mdc364f7d889442a981271d3859b286d" minOccurs="0"/>
                <xsd:element ref="ns2:_dlc_DocId" minOccurs="0"/>
                <xsd:element ref="ns2:od0bfc1badc940958c3b6473c137866d" minOccurs="0"/>
                <xsd:element ref="ns2:ma84f136d03146b1998e2f9786120adc" minOccurs="0"/>
                <xsd:element ref="ns3:P_x00e5_minnelse_x0020_om_x0020_revidering" minOccurs="0"/>
                <xsd:element ref="ns1:_dlc_ExpireDateSaved" minOccurs="0"/>
                <xsd:element ref="ns1:_dlc_Expire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empt" ma:index="18" nillable="true" ma:displayName="Undanta från princip" ma:description="" ma:hidden="true" ma:internalName="_dlc_Exempt" ma:readOnly="true">
      <xsd:simpleType>
        <xsd:restriction base="dms:Unknown"/>
      </xsd:simpleType>
    </xsd:element>
    <xsd:element name="_dlc_ExpireDateSaved" ma:index="33" nillable="true" ma:displayName="Originalförfallodag" ma:description="" ma:hidden="true" ma:internalName="_dlc_ExpireDateSaved" ma:readOnly="true">
      <xsd:simpleType>
        <xsd:restriction base="dms:DateTime"/>
      </xsd:simpleType>
    </xsd:element>
    <xsd:element name="_dlc_ExpireDate" ma:index="34" nillable="true" ma:displayName="Förfallodatum" ma:description="" ma:hidden="true" ma:indexed="true" ma:internalName="_dlc_ExpireDat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9eccaa-f57b-421c-ad7d-11904cc74480" elementFormDefault="qualified">
    <xsd:import namespace="http://schemas.microsoft.com/office/2006/documentManagement/types"/>
    <xsd:import namespace="http://schemas.microsoft.com/office/infopath/2007/PartnerControls"/>
    <xsd:element name="rmvEnhet" ma:index="2" ma:displayName="Avdelning eller enhet" ma:format="Dropdown" ma:indexed="true" ma:internalName="Avdelning_x0020_eller_x0020_enhet" ma:readOnly="false">
      <xsd:simpleType>
        <xsd:restriction base="dms:Choice">
          <xsd:enumeration value="Rättsmedicinalverket"/>
          <xsd:enumeration value="Huvudkontoret"/>
          <xsd:enumeration value="Rättsenheten"/>
          <xsd:enumeration value="Ekonomienheten"/>
          <xsd:enumeration value="HR-enheten"/>
          <xsd:enumeration value="Kommunikationsenheten"/>
          <xsd:enumeration value="IT-enheten"/>
          <xsd:enumeration value="Utvecklingsenheten"/>
          <xsd:enumeration value="Säkerhetsenheten"/>
          <xsd:enumeration value="Avdelningen för rättsmedicin"/>
          <xsd:enumeration value="Rättsmedicinska enheten i Umeå"/>
          <xsd:enumeration value="Rättsmedicinska enheten i Uppsala"/>
          <xsd:enumeration value="Rättsmedicinska enheten i Stockholm"/>
          <xsd:enumeration value="Rättsmedicinska enheten i Linköping"/>
          <xsd:enumeration value="Rättsmedicinska enheten i Göteborg"/>
          <xsd:enumeration value="Rättsmedicinska enheten i Lund"/>
          <xsd:enumeration value="Avdelningen för rättsgenetik och rättskemi"/>
          <xsd:enumeration value="Rättgenetiska laboratorieenheten"/>
          <xsd:enumeration value="Rättskemiska laboratorieenheten"/>
          <xsd:enumeration value="Samordningsenheten för rättsgenetik och rättskemi"/>
          <xsd:enumeration value="Avdelningen för rättspsykiatri"/>
          <xsd:enumeration value="Rättspsykiatriska undersökningsenheten i Stockholm"/>
          <xsd:enumeration value="Rättspsykiatriska undersökningsenheten i Göteborg"/>
        </xsd:restriction>
      </xsd:simpleType>
    </xsd:element>
    <xsd:element name="rmvDokumentagare" ma:index="3" ma:displayName="Dokumentägare" ma:list="UserInfo" ma:SharePointGroup="0" ma:internalName="Dokument_x00e4_gare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rmvDiarienummer" ma:index="4" nillable="true" ma:displayName="Diarienummer" ma:internalName="Diarienummer">
      <xsd:simpleType>
        <xsd:restriction base="dms:Text">
          <xsd:maxLength value="255"/>
        </xsd:restriction>
      </xsd:simpleType>
    </xsd:element>
    <xsd:element name="rmvCreatedDate" ma:index="7" nillable="true" ma:displayName="Publicerat datum" ma:format="DateOnly" ma:internalName="rmvCreatedDate">
      <xsd:simpleType>
        <xsd:restriction base="dms:DateTime"/>
      </xsd:simpleType>
    </xsd:element>
    <xsd:element name="_dlc_DocIdUrl" ma:index="8" nillable="true" ma:displayName="Dokument-ID" ma:description="Permanent länk till det här dokumente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9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0" nillable="true" ma:displayName="Delat med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TaxCatchAll" ma:index="11" nillable="true" ma:displayName="Global taxonomikolumn" ma:description="" ma:hidden="true" ma:list="{0e681bf6-7798-498f-a9b2-e22c64016031}" ma:internalName="TaxCatchAll" ma:showField="CatchAllData" ma:web="7e9eccaa-f57b-421c-ad7d-11904cc7448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Global taxonomikolumn1" ma:description="" ma:hidden="true" ma:list="{0e681bf6-7798-498f-a9b2-e22c64016031}" ma:internalName="TaxCatchAllLabel" ma:readOnly="true" ma:showField="CatchAllDataLabel" ma:web="7e9eccaa-f57b-421c-ad7d-11904cc7448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h394a27db3414a539c1f78a0c80531bb" ma:index="16" nillable="true" ma:taxonomy="true" ma:internalName="h394a27db3414a539c1f78a0c80531bb" ma:taxonomyFieldName="rmvSokord" ma:displayName="Sökord" ma:default="" ma:fieldId="{1394a27d-b341-4a53-9c1f-78a0c80531bb}" ma:taxonomyMulti="true" ma:sspId="65428985-d509-48c8-b4a2-10dea44844eb" ma:termSetId="054fd479-051a-46f1-85d1-90c908323f8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dc364f7d889442a981271d3859b286d" ma:index="25" nillable="true" ma:taxonomy="true" ma:internalName="mdc364f7d889442a981271d3859b286d" ma:taxonomyFieldName="rmvTagg" ma:displayName="Tagg" ma:default="" ma:fieldId="{6dc364f7-d889-442a-9812-71d3859b286d}" ma:taxonomyMulti="true" ma:sspId="65428985-d509-48c8-b4a2-10dea44844eb" ma:termSetId="82d02e55-bba7-4c8d-b4b9-d159f1f558f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_dlc_DocId" ma:index="26" nillable="true" ma:displayName="Dokument-ID-värde" ma:description="Värdet för dokument-ID som tilldelats till det här objektet." ma:internalName="_dlc_DocId" ma:readOnly="true">
      <xsd:simpleType>
        <xsd:restriction base="dms:Text"/>
      </xsd:simpleType>
    </xsd:element>
    <xsd:element name="od0bfc1badc940958c3b6473c137866d" ma:index="27" nillable="true" ma:taxonomy="true" ma:internalName="od0bfc1badc940958c3b6473c137866d" ma:taxonomyFieldName="BoolField_NavigationNode" ma:displayName="Navigeringsnod" ma:fieldId="{8d0bfc1b-adc9-4095-8c3b-6473c137866d}" ma:sspId="65428985-d509-48c8-b4a2-10dea44844eb" ma:termSetId="2ec99bee-07f3-47a7-b359-a8b3bedfe51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84f136d03146b1998e2f9786120adc" ma:index="29" nillable="true" ma:taxonomy="true" ma:internalName="ma84f136d03146b1998e2f9786120adc" ma:taxonomyFieldName="Verksamhetsprocess" ma:displayName="Verksamhetsprocess" ma:indexed="true" ma:default="" ma:fieldId="{6a84f136-d031-46b1-998e-2f9786120adc}" ma:sspId="65428985-d509-48c8-b4a2-10dea44844eb" ma:termSetId="97bf9db7-b4a2-4fa1-beba-a543cf965366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61cdea-d55b-44e5-9dbe-e78b5bdf82d4" elementFormDefault="qualified">
    <xsd:import namespace="http://schemas.microsoft.com/office/2006/documentManagement/types"/>
    <xsd:import namespace="http://schemas.microsoft.com/office/infopath/2007/PartnerControls"/>
    <xsd:element name="DLCPolicyLabelValue" ma:index="19" nillable="true" ma:displayName="Etikett" ma:description="Lagrar aktuellt värde för etiketten." ma:internalName="DLCPolicyLabelValue" ma:readOnly="true">
      <xsd:simpleType>
        <xsd:restriction base="dms:Note">
          <xsd:maxLength value="255"/>
        </xsd:restriction>
      </xsd:simpleType>
    </xsd:element>
    <xsd:element name="DLCPolicyLabelClientValue" ma:index="20" nillable="true" ma:displayName="Värde för klientetikett" ma:description="Lagrar det senast beräknade etikettvärdet på klienten." ma:hidden="true" ma:internalName="DLCPolicyLabelClientValue" ma:readOnly="false">
      <xsd:simpleType>
        <xsd:restriction base="dms:Note"/>
      </xsd:simpleType>
    </xsd:element>
    <xsd:element name="DLCPolicyLabelLock" ma:index="21" nillable="true" ma:displayName="Låst etikett" ma:description="Indikerar om etiketten bör uppdateras när objektegenskaper ändras." ma:hidden="true" ma:internalName="DLCPolicyLabelLock" ma:readOnly="false">
      <xsd:simpleType>
        <xsd:restriction base="dms:Text"/>
      </xsd:simpleType>
    </xsd:element>
    <xsd:element name="CreatedDate" ma:index="23" nillable="true" ma:displayName="CreatedDate" ma:hidden="true" ma:internalName="CreatedDat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P_x00e5_minnelse_x0020_om_x0020_revidering" ma:index="32" nillable="true" ma:displayName="Påminnelse om revidering" ma:internalName="P_x00e5_minnelse_x0020_om_x0020_revidering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4" ma:displayName="Innehållstyp"/>
        <xsd:element ref="dc:title" minOccurs="0" maxOccurs="1" ma:index="1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p:Policy xmlns:p="office.server.policy" id="" local="true">
  <p:Name>PM</p:Name>
  <p:Description/>
  <p:Statement/>
  <p:PolicyItems>
    <p:PolicyItem featureId="Microsoft.Office.RecordsManagement.PolicyFeatures.PolicyLabel" staticId="0x0101001B85D3E02E2A914094C41D5CB2F57A6B00AFD987B1E483EB4EBB74318630142A5B|1581804910" UniqueId="3dbd522f-48a1-41cf-a17d-c02889a50a75">
      <p:Name>Etiketter</p:Name>
      <p:Description>Genererar etiketter som kan infogas i Microsoft Office-dokument för att se till att dokumentegenskaper och annan viktig information inkluderas när dokument skrivs ut. Etiketter kan också användas för att söka efter dokument.</p:Description>
      <p:CustomData>
        <label>
          <segment type="literal">Created</segment>
        </label>
      </p:CustomData>
    </p:PolicyItem>
    <p:PolicyItem featureId="Microsoft.Office.RecordsManagement.PolicyFeatures.Expiration" staticId="0x0101001B85D3E02E2A914094C41D5CB2F57A6B00AFD987B1E483EB4EBB74318630142A5B|1736202953" UniqueId="32c7cfc3-47c7-4a9a-a04c-2e48ffdcbaa6">
      <p:Name>Bevarande</p:Name>
      <p:Description>Automatisk schemaläggning av innehåll som ska bearbetas, och utföra en bevarandeåtgärd på innehåll som har nått sitt förfallodatum.</p:Description>
      <p:CustomData>
        <Schedules nextStageId="2">
          <Schedule type="Default">
            <stages>
              <data stageId="1" recur="true" offset="1" unit="years">
                <formula id="Microsoft.Office.RecordsManagement.PolicyFeatures.Expiration.Formula.BuiltIn">
                  <number>355</number>
                  <property>Created</property>
                  <propertyId>8c06beca-0777-48f7-91c7-6da68bc07b69</propertyId>
                  <period>days</period>
                </formula>
                <action type="workflow" id="a85fac90-09a7-4b44-8875-dc6793b02fe0"/>
              </data>
            </stages>
          </Schedule>
        </Schedules>
      </p:CustomData>
    </p:PolicyItem>
  </p:PolicyItems>
</p:Policy>
</file>

<file path=customXml/item6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e9eccaa-f57b-421c-ad7d-11904cc74480"/>
    <h394a27db3414a539c1f78a0c80531bb xmlns="7e9eccaa-f57b-421c-ad7d-11904cc74480">
      <Terms xmlns="http://schemas.microsoft.com/office/infopath/2007/PartnerControls"/>
    </h394a27db3414a539c1f78a0c80531bb>
    <DLCPolicyLabelClientValue xmlns="6661cdea-d55b-44e5-9dbe-e78b5bdf82d4" xsi:nil="true"/>
    <DLCPolicyLabelLock xmlns="6661cdea-d55b-44e5-9dbe-e78b5bdf82d4" xsi:nil="true"/>
    <mdc364f7d889442a981271d3859b286d xmlns="7e9eccaa-f57b-421c-ad7d-11904cc74480">
      <Terms xmlns="http://schemas.microsoft.com/office/infopath/2007/PartnerControls"/>
    </mdc364f7d889442a981271d3859b286d>
    <ma84f136d03146b1998e2f9786120adc xmlns="7e9eccaa-f57b-421c-ad7d-11904cc74480">
      <Terms xmlns="http://schemas.microsoft.com/office/infopath/2007/PartnerControls"/>
    </ma84f136d03146b1998e2f9786120adc>
    <CreatedDate xmlns="6661cdea-d55b-44e5-9dbe-e78b5bdf82d4">
      <Url xsi:nil="true"/>
      <Description xsi:nil="true"/>
    </CreatedDate>
    <rmvDiarienummer xmlns="7e9eccaa-f57b-421c-ad7d-11904cc74480" xsi:nil="true"/>
    <od0bfc1badc940958c3b6473c137866d xmlns="7e9eccaa-f57b-421c-ad7d-11904cc74480">
      <Terms xmlns="http://schemas.microsoft.com/office/infopath/2007/PartnerControls"/>
    </od0bfc1badc940958c3b6473c137866d>
    <rmvDokumentagare xmlns="7e9eccaa-f57b-421c-ad7d-11904cc74480">
      <UserInfo>
        <DisplayName>Adriana Lejonrike</DisplayName>
        <AccountId>43</AccountId>
        <AccountType/>
      </UserInfo>
    </rmvDokumentagare>
    <rmvCreatedDate xmlns="7e9eccaa-f57b-421c-ad7d-11904cc74480">2017-08-21T22:00:00+00:00</rmvCreatedDate>
    <rmvEnhet xmlns="7e9eccaa-f57b-421c-ad7d-11904cc74480">Huvudkontoret</rmvEnhet>
    <_dlc_DocId xmlns="7e9eccaa-f57b-421c-ad7d-11904cc74480">RMV0-888625200-230</_dlc_DocId>
    <_dlc_DocIdUrl xmlns="7e9eccaa-f57b-421c-ad7d-11904cc74480">
      <Url>https://raven.rmv.se/_layouts/15/DocIdRedir.aspx?ID=RMV0-888625200-230</Url>
      <Description>RMV0-888625200-230</Description>
    </_dlc_DocIdUrl>
    <DLCPolicyLabelValue xmlns="6661cdea-d55b-44e5-9dbe-e78b5bdf82d4">Created</DLCPolicyLabelValue>
    <P_x00e5_minnelse_x0020_om_x0020_revidering xmlns="6661cdea-d55b-44e5-9dbe-e78b5bdf82d4">
      <Url xsi:nil="true"/>
      <Description xsi:nil="true"/>
    </P_x00e5_minnelse_x0020_om_x0020_revidering>
    <_dlc_ExpireDateSaved xmlns="http://schemas.microsoft.com/sharepoint/v3" xsi:nil="true"/>
    <_dlc_ExpireDate xmlns="http://schemas.microsoft.com/sharepoint/v3">2019-08-18T21:00:34+00:00</_dlc_ExpireDate>
  </documentManagement>
</p:properties>
</file>

<file path=customXml/itemProps1.xml><?xml version="1.0" encoding="utf-8"?>
<ds:datastoreItem xmlns:ds="http://schemas.openxmlformats.org/officeDocument/2006/customXml" ds:itemID="{5BC49E8B-05AE-43C0-9691-827BA464118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2A7DA5D-E02E-4A7D-828C-3BBCED759C0C}">
  <ds:schemaRefs>
    <ds:schemaRef ds:uri="http://schemas.microsoft.com/office/2006/metadata/customXsn"/>
  </ds:schemaRefs>
</ds:datastoreItem>
</file>

<file path=customXml/itemProps3.xml><?xml version="1.0" encoding="utf-8"?>
<ds:datastoreItem xmlns:ds="http://schemas.openxmlformats.org/officeDocument/2006/customXml" ds:itemID="{E3BADB5D-D5F2-4B37-8AA9-EB6E329F92B5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FD4D2013-C367-4039-A24B-8BF994DEC3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e9eccaa-f57b-421c-ad7d-11904cc74480"/>
    <ds:schemaRef ds:uri="6661cdea-d55b-44e5-9dbe-e78b5bdf82d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9DB8CFC7-10CD-4850-B69A-8A18EB8043E0}">
  <ds:schemaRefs>
    <ds:schemaRef ds:uri="office.server.policy"/>
  </ds:schemaRefs>
</ds:datastoreItem>
</file>

<file path=customXml/itemProps6.xml><?xml version="1.0" encoding="utf-8"?>
<ds:datastoreItem xmlns:ds="http://schemas.openxmlformats.org/officeDocument/2006/customXml" ds:itemID="{FF850B0A-73A6-4737-AC8C-00C7F80E9708}">
  <ds:schemaRefs>
    <ds:schemaRef ds:uri="http://purl.org/dc/elements/1.1/"/>
    <ds:schemaRef ds:uri="http://schemas.openxmlformats.org/package/2006/metadata/core-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purl.org/dc/terms/"/>
    <ds:schemaRef ds:uri="http://purl.org/dc/dcmitype/"/>
    <ds:schemaRef ds:uri="6661cdea-d55b-44e5-9dbe-e78b5bdf82d4"/>
    <ds:schemaRef ds:uri="7e9eccaa-f57b-421c-ad7d-11904cc74480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773</TotalTime>
  <Words>88</Words>
  <Application>Microsoft Office PowerPoint</Application>
  <PresentationFormat>Anpassad</PresentationFormat>
  <Paragraphs>29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Office-tema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A</dc:creator>
  <cp:lastModifiedBy>Magdalena Fellbom</cp:lastModifiedBy>
  <cp:revision>44</cp:revision>
  <cp:lastPrinted>2017-08-01T07:46:37Z</cp:lastPrinted>
  <dcterms:created xsi:type="dcterms:W3CDTF">2016-12-23T05:38:24Z</dcterms:created>
  <dcterms:modified xsi:type="dcterms:W3CDTF">2026-01-23T13:18:13Z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0x0101001B85D3E02E2A914094C41D5CB2F57A6B00AFD987B1E483EB4EBB74318630142A5B</vt:lpwstr>
  </property>
  <property fmtid="{D5CDD505-2E9C-101B-9397-08002B2CF9AE}" pid="3" name="_dlc_DocIdItemGuid">
    <vt:lpwstr>da247358-8d3c-4f69-91d9-ca2c0462840e</vt:lpwstr>
  </property>
  <property fmtid="{D5CDD505-2E9C-101B-9397-08002B2CF9AE}" pid="4" name="rmvSokord">
    <vt:lpwstr/>
  </property>
  <property fmtid="{D5CDD505-2E9C-101B-9397-08002B2CF9AE}" pid="5" name="BoolField_NavigationNode">
    <vt:lpwstr/>
  </property>
  <property fmtid="{D5CDD505-2E9C-101B-9397-08002B2CF9AE}" pid="6" name="Verksamhetsprocess">
    <vt:lpwstr/>
  </property>
  <property fmtid="{D5CDD505-2E9C-101B-9397-08002B2CF9AE}" pid="7" name="rmvTagg">
    <vt:lpwstr/>
  </property>
  <property fmtid="{D5CDD505-2E9C-101B-9397-08002B2CF9AE}" pid="8" name="_dlc_policyId">
    <vt:lpwstr>0x0101001B85D3E02E2A914094C41D5CB2F57A6B00AFD987B1E483EB4EBB74318630142A5B|1736202953</vt:lpwstr>
  </property>
  <property fmtid="{D5CDD505-2E9C-101B-9397-08002B2CF9AE}" pid="9" name="ItemRetentionFormula">
    <vt:lpwstr>&lt;formula offset="1" unit="years" /&gt;</vt:lpwstr>
  </property>
  <property fmtid="{D5CDD505-2E9C-101B-9397-08002B2CF9AE}" pid="10" name="_dlc_LastRun">
    <vt:lpwstr>08/18/2018 23:00:34</vt:lpwstr>
  </property>
  <property fmtid="{D5CDD505-2E9C-101B-9397-08002B2CF9AE}" pid="11" name="_dlc_ItemStageId">
    <vt:lpwstr>1</vt:lpwstr>
  </property>
</Properties>
</file>